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309" r:id="rId3"/>
    <p:sldId id="310" r:id="rId4"/>
    <p:sldId id="311" r:id="rId5"/>
    <p:sldId id="312" r:id="rId6"/>
    <p:sldId id="304" r:id="rId7"/>
    <p:sldId id="305" r:id="rId8"/>
    <p:sldId id="303" r:id="rId9"/>
    <p:sldId id="306" r:id="rId10"/>
    <p:sldId id="295" r:id="rId11"/>
    <p:sldId id="301" r:id="rId12"/>
    <p:sldId id="30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165"/>
    <a:srgbClr val="7724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46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3861B-D6EF-D529-B26D-BE3A84E094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07F4A1-1FAC-5C77-3685-1EF1B67F5E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1B9A9A-A747-74E7-2767-F57D94BDE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BCC42B-3C33-40D5-281F-FFC97A18F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B866F7-82B5-1C0C-D7B2-51273E84A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71490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DDE4B-76FD-34DC-09C8-83C1EBA34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F280CF-8681-6754-03C8-200BE4236A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98AE00-86CB-0808-303E-A101071D1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E2959-EE89-D821-4299-AA442ECBC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FB6E81-17C8-B935-3C58-BA4181B4C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65067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4659EE-4FF2-FF36-2C74-89868C5F53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42EF37-AD41-DBF5-4B80-7D92032779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C87B03-F5F1-CFDA-E300-302DE36A5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040426-EBFF-DF1B-39E2-3EE1CBFE7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0235DF-FDE3-CF85-46C6-553FF4640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94116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A41BE-DBEB-D66C-8780-5C19F82B7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23A703-8522-B65D-A10F-94FDCFB11E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07A9B6-532D-4CA3-061F-CFB3AF9A1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A63A31-E671-A4AA-6AC3-CE85EC9D1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3DD5C5-4DE9-3F36-28CF-19746624D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25648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6B092-B899-6BDB-B976-4182B915B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9D1D44-FEFD-E807-EAF9-676C4739C1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B3AAA9-A5C9-2046-30B4-C414408454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382815-8DB6-0719-0FEE-AD29D9381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AE9BAB-6ADE-C56E-2DAD-BF8C5345E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35533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5F866-40F4-D229-D22F-9620D58A1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AC783-52AE-BDB9-1842-F9B893A8E3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6811C2-204A-8559-FAE0-04548D90D5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1AE3DC-9C22-54D8-D08D-95FAA4E30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083F93-AD2C-451D-20B7-4BBEB8919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BAC019-3398-31E0-2055-CA2AF5466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75240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00C5A-6BF3-F8DE-A796-85FD5E6D3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A42F92-E644-87AF-639A-CAC2148774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F7A241-EAEA-13FE-3E6E-A247A2C777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18185C-BDFF-F6B4-2BC3-A8AEFB90E5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CB4BDB-1030-9446-3D5C-F3970E37B9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242B5B-AF38-E82F-3D64-B61733F4E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1FB9402-517C-7A28-5E55-150F0D2BC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BB2CE0-C709-930B-59D5-7FFD86386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37595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B0970-3231-3365-6C9E-DD4F4A666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3C2003-1505-0B40-611C-2D9A663A6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BA4954-E93A-2CBA-A1FB-02980A352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BD89DF-F9FD-4BF9-5E71-93C1C1B7B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48086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1C2694-A3B5-F9CC-3F92-097334906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672482-0CD8-017D-1A9F-90821FA76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832143-4465-F7F1-D64E-2B63426B0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76112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E97A0-8296-71BD-E407-605D54C16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8F7362-E36D-D155-5BFD-752FB50B8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FB291F-4F9B-6396-A2CF-F63ED8B320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330401-5439-052D-5A2F-84E31FC5C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911E71-AA52-9A86-FEB8-8F20CD7C1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9A3619-813C-A163-A403-EB2B19A53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58148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A0318-73A3-1B27-3D05-4AFF9A66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9FB7C0-E310-7894-410E-D6F336FF48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FFF939-8245-46CF-CA37-795F331C6E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B828B3-3B5C-C5C7-6551-A09D74DE5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BF2BA0-635B-7DBD-1DDB-987B5710C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BE3844-A11A-32FC-C204-315078DDD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89338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B60674-35DA-6ABA-5A4E-FD4710F80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675D40-1FED-CA96-C9BE-1D6E2D793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296ED6-D332-7B4B-7074-AE20E9EB8D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B3F3E1-05EE-936B-D7BA-E432560EB7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31C354-CF52-0137-88DA-1081EF23F8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91315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toastmasters.org/resources/timer-zoom-background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337FD-FA9A-8290-D384-376759B8B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F06628-AC09-003E-22DA-8F0707555A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8DBACD0-733E-8DB0-5C54-1A1F44CAE63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563090B7-67CC-8AA7-0406-B0359D66B913}"/>
              </a:ext>
            </a:extLst>
          </p:cNvPr>
          <p:cNvSpPr txBox="1">
            <a:spLocks/>
          </p:cNvSpPr>
          <p:nvPr/>
        </p:nvSpPr>
        <p:spPr>
          <a:xfrm>
            <a:off x="2086113" y="3719164"/>
            <a:ext cx="7891346" cy="5595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200" dirty="0">
                <a:solidFill>
                  <a:srgbClr val="004165"/>
                </a:solidFill>
                <a:latin typeface="Gotham" panose="02000504050000020004" pitchFamily="2" charset="0"/>
              </a:rPr>
              <a:t>Club/Area/Division</a:t>
            </a: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536085C8-3435-6F7A-03A9-5EE2B30AAEF3}"/>
              </a:ext>
            </a:extLst>
          </p:cNvPr>
          <p:cNvSpPr txBox="1">
            <a:spLocks/>
          </p:cNvSpPr>
          <p:nvPr/>
        </p:nvSpPr>
        <p:spPr>
          <a:xfrm>
            <a:off x="1257300" y="2743116"/>
            <a:ext cx="9677400" cy="98696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IN" sz="5400" spc="-5" dirty="0">
                <a:latin typeface="Gotham" panose="02000504050000020004" pitchFamily="2" charset="0"/>
              </a:rPr>
              <a:t>Humorous Speech </a:t>
            </a:r>
            <a:r>
              <a:rPr lang="en-US" sz="5400" spc="-5" dirty="0">
                <a:latin typeface="Gotham" panose="02000504050000020004" pitchFamily="2" charset="0"/>
              </a:rPr>
              <a:t>Contest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9A2FBEE-4C9E-CAEE-BE0D-1EC140F83F83}"/>
              </a:ext>
            </a:extLst>
          </p:cNvPr>
          <p:cNvCxnSpPr/>
          <p:nvPr/>
        </p:nvCxnSpPr>
        <p:spPr>
          <a:xfrm>
            <a:off x="1484670" y="2281084"/>
            <a:ext cx="9379974" cy="0"/>
          </a:xfrm>
          <a:prstGeom prst="line">
            <a:avLst/>
          </a:prstGeom>
          <a:ln>
            <a:solidFill>
              <a:srgbClr val="004165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DA88F0C9-0EA9-7F88-37EB-6A2E6CB46A94}"/>
              </a:ext>
            </a:extLst>
          </p:cNvPr>
          <p:cNvSpPr txBox="1">
            <a:spLocks/>
          </p:cNvSpPr>
          <p:nvPr/>
        </p:nvSpPr>
        <p:spPr>
          <a:xfrm>
            <a:off x="1983177" y="4528374"/>
            <a:ext cx="7891346" cy="5595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>
                <a:solidFill>
                  <a:srgbClr val="004165"/>
                </a:solidFill>
                <a:latin typeface="Gotham" panose="02000504050000020004" pitchFamily="2" charset="0"/>
              </a:rPr>
              <a:t>Timers Briefing</a:t>
            </a:r>
          </a:p>
          <a:p>
            <a:pPr marL="0" indent="0" algn="ctr">
              <a:buNone/>
            </a:pPr>
            <a:r>
              <a:rPr lang="en-US" sz="2000" dirty="0">
                <a:solidFill>
                  <a:srgbClr val="004165"/>
                </a:solidFill>
                <a:latin typeface="Gotham" panose="02000504050000020004" pitchFamily="2" charset="0"/>
              </a:rPr>
              <a:t>Date</a:t>
            </a:r>
          </a:p>
        </p:txBody>
      </p:sp>
      <p:pic>
        <p:nvPicPr>
          <p:cNvPr id="10" name="Picture 9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B3ACB844-8443-37DD-526A-AAFAA2DBC6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8524" y="-617805"/>
            <a:ext cx="3892266" cy="4637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5495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2" name="object 3">
            <a:extLst>
              <a:ext uri="{FF2B5EF4-FFF2-40B4-BE49-F238E27FC236}">
                <a16:creationId xmlns:a16="http://schemas.microsoft.com/office/drawing/2014/main" id="{B2F907E5-B679-2A53-12D3-5CAEFDB0B8E2}"/>
              </a:ext>
            </a:extLst>
          </p:cNvPr>
          <p:cNvSpPr txBox="1"/>
          <p:nvPr/>
        </p:nvSpPr>
        <p:spPr>
          <a:xfrm>
            <a:off x="1067597" y="1639111"/>
            <a:ext cx="4133667" cy="2192908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12065">
              <a:lnSpc>
                <a:spcPct val="100000"/>
              </a:lnSpc>
              <a:spcBef>
                <a:spcPts val="285"/>
              </a:spcBef>
              <a:tabLst>
                <a:tab pos="197485" algn="l"/>
              </a:tabLst>
            </a:pPr>
            <a:r>
              <a:rPr lang="en-IN" b="1" dirty="0">
                <a:solidFill>
                  <a:srgbClr val="333333"/>
                </a:solidFill>
                <a:latin typeface="Arial MT"/>
                <a:cs typeface="Arial MT"/>
              </a:rPr>
              <a:t>Speaking</a:t>
            </a:r>
            <a:r>
              <a:rPr lang="en-IN" b="1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b="1" spc="-5" dirty="0">
                <a:solidFill>
                  <a:srgbClr val="333333"/>
                </a:solidFill>
                <a:latin typeface="Arial MT"/>
                <a:cs typeface="Arial MT"/>
              </a:rPr>
              <a:t>Order:</a:t>
            </a:r>
          </a:p>
          <a:p>
            <a:pPr marL="12065">
              <a:lnSpc>
                <a:spcPct val="100000"/>
              </a:lnSpc>
              <a:spcBef>
                <a:spcPts val="285"/>
              </a:spcBef>
              <a:tabLst>
                <a:tab pos="197485" algn="l"/>
              </a:tabLst>
            </a:pPr>
            <a:endParaRPr lang="en-IN" b="1" dirty="0">
              <a:latin typeface="Arial MT"/>
              <a:cs typeface="Arial MT"/>
            </a:endParaRPr>
          </a:p>
          <a:p>
            <a:pPr marL="533400" lvl="1" indent="-184785">
              <a:lnSpc>
                <a:spcPct val="100000"/>
              </a:lnSpc>
              <a:spcBef>
                <a:spcPts val="195"/>
              </a:spcBef>
              <a:buChar char="•"/>
              <a:tabLst>
                <a:tab pos="534035" algn="l"/>
              </a:tabLst>
            </a:pP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Contestant</a:t>
            </a:r>
            <a:r>
              <a:rPr lang="en-IN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1</a:t>
            </a:r>
            <a:r>
              <a:rPr lang="en-IN" spc="-3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–</a:t>
            </a:r>
            <a:endParaRPr lang="en-IN" dirty="0">
              <a:latin typeface="Arial MT"/>
              <a:cs typeface="Arial MT"/>
            </a:endParaRPr>
          </a:p>
          <a:p>
            <a:pPr marL="533400" lvl="1" indent="-184785">
              <a:lnSpc>
                <a:spcPct val="100000"/>
              </a:lnSpc>
              <a:spcBef>
                <a:spcPts val="195"/>
              </a:spcBef>
              <a:buChar char="•"/>
              <a:tabLst>
                <a:tab pos="534035" algn="l"/>
              </a:tabLst>
            </a:pP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Contestant</a:t>
            </a:r>
            <a:r>
              <a:rPr lang="en-IN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2</a:t>
            </a:r>
            <a:r>
              <a:rPr lang="en-IN" spc="-4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–</a:t>
            </a:r>
            <a:endParaRPr lang="en-IN" dirty="0">
              <a:latin typeface="Arial MT"/>
              <a:cs typeface="Arial MT"/>
            </a:endParaRPr>
          </a:p>
          <a:p>
            <a:pPr marL="533400" lvl="1" indent="-184785">
              <a:lnSpc>
                <a:spcPct val="100000"/>
              </a:lnSpc>
              <a:spcBef>
                <a:spcPts val="204"/>
              </a:spcBef>
              <a:buChar char="•"/>
              <a:tabLst>
                <a:tab pos="534035" algn="l"/>
              </a:tabLst>
            </a:pP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Contestant</a:t>
            </a:r>
            <a:r>
              <a:rPr lang="en-IN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3</a:t>
            </a:r>
            <a:r>
              <a:rPr lang="en-IN" spc="-4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–</a:t>
            </a:r>
            <a:endParaRPr lang="en-IN" dirty="0">
              <a:latin typeface="Arial MT"/>
              <a:cs typeface="Arial MT"/>
            </a:endParaRPr>
          </a:p>
          <a:p>
            <a:pPr marL="533400" lvl="1" indent="-184785">
              <a:lnSpc>
                <a:spcPct val="100000"/>
              </a:lnSpc>
              <a:spcBef>
                <a:spcPts val="190"/>
              </a:spcBef>
              <a:buChar char="•"/>
              <a:tabLst>
                <a:tab pos="534035" algn="l"/>
              </a:tabLst>
            </a:pP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Contestant</a:t>
            </a:r>
            <a:r>
              <a:rPr lang="en-IN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4</a:t>
            </a:r>
            <a:r>
              <a:rPr lang="en-IN" spc="-4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–</a:t>
            </a:r>
            <a:endParaRPr lang="en-IN" dirty="0">
              <a:latin typeface="Arial MT"/>
              <a:cs typeface="Arial MT"/>
            </a:endParaRPr>
          </a:p>
          <a:p>
            <a:pPr marL="533400" lvl="1" indent="-184785">
              <a:lnSpc>
                <a:spcPct val="100000"/>
              </a:lnSpc>
              <a:spcBef>
                <a:spcPts val="190"/>
              </a:spcBef>
              <a:buChar char="•"/>
              <a:tabLst>
                <a:tab pos="534035" algn="l"/>
              </a:tabLst>
            </a:pP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Contestant</a:t>
            </a:r>
            <a:r>
              <a:rPr lang="en-IN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5</a:t>
            </a:r>
            <a:r>
              <a:rPr lang="en-IN" spc="-3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–</a:t>
            </a:r>
            <a:endParaRPr lang="en-IN" dirty="0">
              <a:latin typeface="Arial MT"/>
              <a:cs typeface="Arial M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E0A493-43E0-A4F7-F9C6-D70CCDE5FCC4}"/>
              </a:ext>
            </a:extLst>
          </p:cNvPr>
          <p:cNvSpPr txBox="1"/>
          <p:nvPr/>
        </p:nvSpPr>
        <p:spPr>
          <a:xfrm>
            <a:off x="353962" y="6077572"/>
            <a:ext cx="325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37584485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6EAD9E6-9337-64DA-CD5E-4D57E90018C0}"/>
              </a:ext>
            </a:extLst>
          </p:cNvPr>
          <p:cNvSpPr txBox="1"/>
          <p:nvPr/>
        </p:nvSpPr>
        <p:spPr>
          <a:xfrm>
            <a:off x="353962" y="6077572"/>
            <a:ext cx="325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3FD6ED3-D9EB-C0D6-D786-EBF2268C3939}"/>
              </a:ext>
            </a:extLst>
          </p:cNvPr>
          <p:cNvSpPr txBox="1"/>
          <p:nvPr/>
        </p:nvSpPr>
        <p:spPr>
          <a:xfrm>
            <a:off x="1067596" y="1639110"/>
            <a:ext cx="10298396" cy="3118803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Contest starts at: (Details of contest date and time to be inserted)</a:t>
            </a: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2400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Please ensure you join by __ AM/PM  at the latest. Your presence is required till the end of the contest.</a:t>
            </a: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2400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All the best!!!</a:t>
            </a: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2400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The image of the agenda will be shared separately.</a:t>
            </a:r>
            <a:endParaRPr lang="en-US" sz="2400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1054958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548" y="2491038"/>
            <a:ext cx="11009671" cy="1031056"/>
          </a:xfrm>
        </p:spPr>
        <p:txBody>
          <a:bodyPr/>
          <a:lstStyle/>
          <a:p>
            <a:pPr algn="ctr"/>
            <a:r>
              <a:rPr lang="en-IN" sz="4400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4" name="object 3">
            <a:extLst>
              <a:ext uri="{FF2B5EF4-FFF2-40B4-BE49-F238E27FC236}">
                <a16:creationId xmlns:a16="http://schemas.microsoft.com/office/drawing/2014/main" id="{BFF9D7D2-1763-6D36-76F2-02336F17F454}"/>
              </a:ext>
            </a:extLst>
          </p:cNvPr>
          <p:cNvSpPr txBox="1"/>
          <p:nvPr/>
        </p:nvSpPr>
        <p:spPr>
          <a:xfrm>
            <a:off x="4637005" y="3303336"/>
            <a:ext cx="3608704" cy="4375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700" spc="-5" dirty="0">
                <a:solidFill>
                  <a:srgbClr val="333333"/>
                </a:solidFill>
                <a:latin typeface="Arial MT"/>
                <a:cs typeface="Arial MT"/>
              </a:rPr>
              <a:t>Thank</a:t>
            </a:r>
            <a:r>
              <a:rPr sz="2700" spc="-4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sz="2700" spc="-5" dirty="0">
                <a:solidFill>
                  <a:srgbClr val="333333"/>
                </a:solidFill>
                <a:latin typeface="Arial MT"/>
                <a:cs typeface="Arial MT"/>
              </a:rPr>
              <a:t>You</a:t>
            </a:r>
            <a:r>
              <a:rPr lang="en-US" sz="2700" spc="-5" dirty="0">
                <a:solidFill>
                  <a:srgbClr val="333333"/>
                </a:solidFill>
                <a:latin typeface="Arial MT"/>
                <a:cs typeface="Arial MT"/>
              </a:rPr>
              <a:t>,</a:t>
            </a:r>
            <a:r>
              <a:rPr sz="2700" spc="-3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2700" dirty="0">
                <a:solidFill>
                  <a:srgbClr val="333333"/>
                </a:solidFill>
                <a:latin typeface="Arial MT"/>
                <a:cs typeface="Arial MT"/>
              </a:rPr>
              <a:t>Timers.</a:t>
            </a:r>
            <a:endParaRPr sz="2700" dirty="0">
              <a:latin typeface="Arial MT"/>
              <a:cs typeface="Arial M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3B6239-32E0-1CDF-899F-04CFE6E9DF03}"/>
              </a:ext>
            </a:extLst>
          </p:cNvPr>
          <p:cNvSpPr txBox="1"/>
          <p:nvPr/>
        </p:nvSpPr>
        <p:spPr>
          <a:xfrm>
            <a:off x="353962" y="6077572"/>
            <a:ext cx="325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1269125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589651"/>
            <a:ext cx="7479890" cy="4201549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Download the Time Record Sheet (Timer 1 and Timer 2 will share the duly filled Time record sheets with the Chief Judge.)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Please set your timing devices to </a:t>
            </a:r>
            <a:r>
              <a:rPr lang="en-US" sz="1800" b="1" u="sng" dirty="0">
                <a:latin typeface="Arial" panose="020B0604020202020204" pitchFamily="34" charset="0"/>
                <a:cs typeface="Arial" panose="020B0604020202020204" pitchFamily="34" charset="0"/>
              </a:rPr>
              <a:t>'Do Not Disturb’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mode. It is recommended that you remove the Locking Mechanism on your timing device for the duration of the contest.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Please test the timing device prior to the contest to ensure that it is working properly.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Timer 1 – [Name] to share the Timing Signals and record the Timer Sheet  and share with the Chief Judge.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Timer 2 – [Name] to share the Timing Signals (</a:t>
            </a:r>
            <a:r>
              <a:rPr lang="en-US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case of technical issue with Timer1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) and record the Timer Sheet and share with the Chief Judge.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Mention timing clearly — for example, if the time is 6 minutes and 5 seconds, write it as 6:05, not 6:5.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Do not consider milliseconds.</a:t>
            </a:r>
          </a:p>
          <a:p>
            <a:pPr marL="0" indent="0">
              <a:buNone/>
            </a:pPr>
            <a:endParaRPr 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4" name="Content Placeholder 5">
            <a:extLst>
              <a:ext uri="{FF2B5EF4-FFF2-40B4-BE49-F238E27FC236}">
                <a16:creationId xmlns:a16="http://schemas.microsoft.com/office/drawing/2014/main" id="{E45DC4CC-19AF-5FB0-5880-5BDB363656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6747" y="1589651"/>
            <a:ext cx="2905317" cy="37231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2C1B917-17D3-DAA5-6066-A5A8726D19CF}"/>
              </a:ext>
            </a:extLst>
          </p:cNvPr>
          <p:cNvSpPr txBox="1"/>
          <p:nvPr/>
        </p:nvSpPr>
        <p:spPr>
          <a:xfrm>
            <a:off x="353962" y="6077572"/>
            <a:ext cx="325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2911792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7725697" cy="4201549"/>
          </a:xfrm>
        </p:spPr>
        <p:txBody>
          <a:bodyPr/>
          <a:lstStyle/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algn="just">
              <a:buFont typeface="Wingdings" panose="05000000000000000000" pitchFamily="2" charset="2"/>
              <a:buChar char="§"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Timing Signal shall be either virtual background or physical cards depending on mode of contest.</a:t>
            </a:r>
            <a:endParaRPr kumimoji="0" lang="en-US" sz="1800" b="1" i="0" u="sng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algn="just">
              <a:buFont typeface="Wingdings" panose="05000000000000000000" pitchFamily="2" charset="2"/>
              <a:buChar char="§"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algn="just">
              <a:buFont typeface="Wingdings" panose="05000000000000000000" pitchFamily="2" charset="2"/>
              <a:buChar char="§"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You can download the virtual backgrounds from 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hlinkClick r:id="rId2"/>
              </a:rPr>
              <a:t>https://www.toastmasters.org/resources/timer-zoom-backgrounds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algn="just">
              <a:buFont typeface="Wingdings" panose="05000000000000000000" pitchFamily="2" charset="2"/>
              <a:buChar char="§"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algn="just">
              <a:buFont typeface="Wingdings" panose="05000000000000000000" pitchFamily="2" charset="2"/>
              <a:buChar char="§"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If using virtual backgrounds, the Timer may cover their camera lens to ensure that only the background is visible, preventing their facial expressions from distracting the contestants.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10" name="Content Placeholder 7">
            <a:extLst>
              <a:ext uri="{FF2B5EF4-FFF2-40B4-BE49-F238E27FC236}">
                <a16:creationId xmlns:a16="http://schemas.microsoft.com/office/drawing/2014/main" id="{DA736362-F56B-BA81-038F-C2CD452B92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86381" y="1330238"/>
            <a:ext cx="2694285" cy="14973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A66DB37-707B-C7F0-3764-D6AB4B72AD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86381" y="2846515"/>
            <a:ext cx="2694285" cy="141466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9B23CBE-C553-5EB6-78BC-4EAD92B176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86380" y="4261175"/>
            <a:ext cx="2694286" cy="15300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2952560-F434-228D-C785-3D45D076E7C1}"/>
              </a:ext>
            </a:extLst>
          </p:cNvPr>
          <p:cNvSpPr txBox="1"/>
          <p:nvPr/>
        </p:nvSpPr>
        <p:spPr>
          <a:xfrm>
            <a:off x="353962" y="6077572"/>
            <a:ext cx="325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2402445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7725697" cy="4201549"/>
          </a:xfrm>
        </p:spPr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Timer 1 (primary duty)</a:t>
            </a: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Operate the signaling device through laptop or physical cards.</a:t>
            </a: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Display the Green, Yellow and Red colors.</a:t>
            </a: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The colors of the timing signals must be visible to all contestants.</a:t>
            </a: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Maintain the written record of time of each speech on the provided Time Record Sheet.</a:t>
            </a: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Remember: non-verbal communication is also communication.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10" name="Content Placeholder 7">
            <a:extLst>
              <a:ext uri="{FF2B5EF4-FFF2-40B4-BE49-F238E27FC236}">
                <a16:creationId xmlns:a16="http://schemas.microsoft.com/office/drawing/2014/main" id="{DA736362-F56B-BA81-038F-C2CD452B92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6381" y="1330238"/>
            <a:ext cx="2694285" cy="14973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A66DB37-707B-C7F0-3764-D6AB4B72AD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86381" y="2846515"/>
            <a:ext cx="2694285" cy="141466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9B23CBE-C553-5EB6-78BC-4EAD92B176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86380" y="4261175"/>
            <a:ext cx="2694286" cy="15300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CA48343-20F3-A51F-C773-388DB0471555}"/>
              </a:ext>
            </a:extLst>
          </p:cNvPr>
          <p:cNvSpPr txBox="1"/>
          <p:nvPr/>
        </p:nvSpPr>
        <p:spPr>
          <a:xfrm>
            <a:off x="353962" y="6077572"/>
            <a:ext cx="325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51219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5454445" cy="4201549"/>
          </a:xfrm>
        </p:spPr>
        <p:txBody>
          <a:bodyPr/>
          <a:lstStyle/>
          <a:p>
            <a:pPr marL="0" indent="0" algn="just">
              <a:buNone/>
            </a:pPr>
            <a:r>
              <a:rPr lang="en-US" sz="1800" b="1" u="sng" dirty="0">
                <a:latin typeface="Arial" panose="020B0604020202020204" pitchFamily="34" charset="0"/>
                <a:cs typeface="Arial" panose="020B0604020202020204" pitchFamily="34" charset="0"/>
              </a:rPr>
              <a:t>Timer 2 (primary duty)</a:t>
            </a:r>
          </a:p>
          <a:p>
            <a:pPr marL="0" indent="0" algn="just">
              <a:buNone/>
            </a:pPr>
            <a:endParaRPr lang="en-US" sz="1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Record the speech time of each contestant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8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hand over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to the Chief Judge.</a:t>
            </a:r>
          </a:p>
          <a:p>
            <a:pPr marL="0" indent="0" algn="just"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Timer 2 will also have to be ready with the timing signals in case Timer 1 encounters any technical issues.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9" name="Content Placeholder 6">
            <a:extLst>
              <a:ext uri="{FF2B5EF4-FFF2-40B4-BE49-F238E27FC236}">
                <a16:creationId xmlns:a16="http://schemas.microsoft.com/office/drawing/2014/main" id="{516EB230-7ADA-3CA9-B018-0911D2A3BD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8014" y="1241398"/>
            <a:ext cx="3302303" cy="437520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7AA05B6-640A-8D46-0E35-9A3DB0E78483}"/>
              </a:ext>
            </a:extLst>
          </p:cNvPr>
          <p:cNvSpPr txBox="1"/>
          <p:nvPr/>
        </p:nvSpPr>
        <p:spPr>
          <a:xfrm>
            <a:off x="353962" y="6077572"/>
            <a:ext cx="325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1510357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F08E5A53-DAD5-F825-DD66-D719F470FA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10527890" cy="4201549"/>
          </a:xfrm>
        </p:spPr>
        <p:txBody>
          <a:bodyPr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Timer 1 will be responsible for showing the timing signals at the appropriate time. </a:t>
            </a: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At 5 </a:t>
            </a:r>
            <a:r>
              <a:rPr lang="en-US" sz="1800" dirty="0">
                <a:solidFill>
                  <a:srgbClr val="333333"/>
                </a:solidFill>
                <a:latin typeface="Arial" panose="020B0604020202020204"/>
              </a:rPr>
              <a:t>minutes,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display the Green color signal for </a:t>
            </a:r>
            <a:r>
              <a:rPr lang="en-US" sz="1800" dirty="0">
                <a:solidFill>
                  <a:srgbClr val="333333"/>
                </a:solidFill>
                <a:latin typeface="Arial" panose="020B0604020202020204"/>
              </a:rPr>
              <a:t>1 minute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</a:t>
            </a: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At 6 </a:t>
            </a:r>
            <a:r>
              <a:rPr lang="en-US" sz="1800" dirty="0">
                <a:solidFill>
                  <a:srgbClr val="333333"/>
                </a:solidFill>
                <a:latin typeface="Arial" panose="020B0604020202020204"/>
              </a:rPr>
              <a:t>minutes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, display the Yellow color signal for </a:t>
            </a:r>
            <a:r>
              <a:rPr lang="en-US" sz="1800" dirty="0">
                <a:solidFill>
                  <a:srgbClr val="333333"/>
                </a:solidFill>
                <a:latin typeface="Arial" panose="020B0604020202020204"/>
              </a:rPr>
              <a:t>1 minute.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At 7 minutes, display the Red color signal until the speaker has concluded their speech.</a:t>
            </a: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1" i="1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Do not give any indication that a contestant has exceeded the qualifying time.</a:t>
            </a:r>
            <a:endParaRPr kumimoji="0" lang="en-US" sz="1800" b="0" i="1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DD056A-9243-69F3-E41A-CDA21FC2E42F}"/>
              </a:ext>
            </a:extLst>
          </p:cNvPr>
          <p:cNvSpPr txBox="1"/>
          <p:nvPr/>
        </p:nvSpPr>
        <p:spPr>
          <a:xfrm>
            <a:off x="353962" y="6077572"/>
            <a:ext cx="325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3112394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E14153A5-31DE-F2A9-826C-D63EDD4D96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10527890" cy="4201549"/>
          </a:xfrm>
        </p:spPr>
        <p:txBody>
          <a:bodyPr>
            <a:normAutofit fontScale="92500" lnSpcReduction="20000"/>
          </a:bodyPr>
          <a:lstStyle/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Timer 2 – You will be responsible to time the 1 minute of silence between contestants’ speeches. Display the </a:t>
            </a:r>
            <a:r>
              <a: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Red color </a:t>
            </a: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signal at the end of 1 minute.</a:t>
            </a: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The Contest Chair will ask you to time 3 minutes at the end of the Contest. You should notify the Contest Chair by showing the </a:t>
            </a:r>
            <a:r>
              <a: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Red color </a:t>
            </a: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signal.</a:t>
            </a: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After the last Contestant has concluded and the judges are finalizing their ballots, the Timer </a:t>
            </a:r>
            <a:r>
              <a:rPr lang="en-US" sz="1900" dirty="0">
                <a:solidFill>
                  <a:srgbClr val="333333"/>
                </a:solidFill>
                <a:latin typeface="Arial" panose="020B0604020202020204"/>
              </a:rPr>
              <a:t>2 </a:t>
            </a: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will share the Timer Record Sheet with the Chief Judge.</a:t>
            </a: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Similarly, the Timer 1 will also share the Timer Record Sheet with the Chief Judge. This report will only be considered if Timer 1 had any problem or for any doubt clearance.</a:t>
            </a: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Please ensure to have an alternate device to calculate the time taken for any contestant who drops and rejoins.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2889DF-B955-0692-72EF-E7DAA5BE3F80}"/>
              </a:ext>
            </a:extLst>
          </p:cNvPr>
          <p:cNvSpPr txBox="1"/>
          <p:nvPr/>
        </p:nvSpPr>
        <p:spPr>
          <a:xfrm>
            <a:off x="353962" y="6077572"/>
            <a:ext cx="325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23258004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68B0F50-4ECC-699C-2CB9-77ED0E4F8CE6}"/>
              </a:ext>
            </a:extLst>
          </p:cNvPr>
          <p:cNvSpPr txBox="1"/>
          <p:nvPr/>
        </p:nvSpPr>
        <p:spPr>
          <a:xfrm>
            <a:off x="353962" y="6077572"/>
            <a:ext cx="325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36F79B26-EF78-ADF6-361E-6DD6DDC5CD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10527890" cy="4201549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endParaRPr lang="en-US" sz="2000" dirty="0"/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1800" b="1" u="sng" dirty="0">
                <a:latin typeface="Arial" panose="020B0604020202020204" pitchFamily="34" charset="0"/>
                <a:cs typeface="Arial" panose="020B0604020202020204" pitchFamily="34" charset="0"/>
              </a:rPr>
              <a:t>Technical Failure: 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If the contest cannot be continued due to an unresolved issues, it may be postponed to a future date.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If either Timer loses connection or experiences a technical failure during a contestant’s speech, the affected contestant will be granted an additional 30 seconds.</a:t>
            </a:r>
          </a:p>
        </p:txBody>
      </p:sp>
    </p:spTree>
    <p:extLst>
      <p:ext uri="{BB962C8B-B14F-4D97-AF65-F5344CB8AC3E}">
        <p14:creationId xmlns:p14="http://schemas.microsoft.com/office/powerpoint/2010/main" val="28563435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2" name="Content Placeholder 5">
            <a:extLst>
              <a:ext uri="{FF2B5EF4-FFF2-40B4-BE49-F238E27FC236}">
                <a16:creationId xmlns:a16="http://schemas.microsoft.com/office/drawing/2014/main" id="{938C950C-33E1-D0B2-198F-8C74F4454D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6399" y="1396182"/>
            <a:ext cx="3436713" cy="440408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12A93F9-DE14-2423-5506-F20F47D83B16}"/>
              </a:ext>
            </a:extLst>
          </p:cNvPr>
          <p:cNvSpPr txBox="1"/>
          <p:nvPr/>
        </p:nvSpPr>
        <p:spPr>
          <a:xfrm>
            <a:off x="353962" y="6077572"/>
            <a:ext cx="325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FDE69FB0-7203-FD3F-3522-6316D54AED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5454445" cy="4201549"/>
          </a:xfrm>
        </p:spPr>
        <p:txBody>
          <a:bodyPr/>
          <a:lstStyle/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Timer Record Sheet </a:t>
            </a:r>
            <a:r>
              <a:rPr lang="en-US" sz="1800" dirty="0">
                <a:solidFill>
                  <a:srgbClr val="333333"/>
                </a:solidFill>
                <a:latin typeface="Arial" panose="020B0604020202020204"/>
              </a:rPr>
              <a:t>shall be maintained by the Chief judge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till the Results are announced.</a:t>
            </a:r>
          </a:p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If the winner announcement includes the name of a contestant who exceeded the maximum time limit (i.e. beyond the 30-second grace period), the Timer may immediately interrupt the proceedings to ensure the results are corrected.</a:t>
            </a:r>
          </a:p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Timers must be present till the results are declared.</a:t>
            </a:r>
          </a:p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indent="0" algn="just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15641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823</Words>
  <Application>Microsoft Office PowerPoint</Application>
  <PresentationFormat>Widescreen</PresentationFormat>
  <Paragraphs>96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Aptos</vt:lpstr>
      <vt:lpstr>Aptos Display</vt:lpstr>
      <vt:lpstr>Arial</vt:lpstr>
      <vt:lpstr>Arial MT</vt:lpstr>
      <vt:lpstr>Gotham</vt:lpstr>
      <vt:lpstr>Wingdings</vt:lpstr>
      <vt:lpstr>Office Theme</vt:lpstr>
      <vt:lpstr>PowerPoint Presentation</vt:lpstr>
      <vt:lpstr>Humorous Speech Contest</vt:lpstr>
      <vt:lpstr>Humorous Speech Contest</vt:lpstr>
      <vt:lpstr>Humorous Speech Contest</vt:lpstr>
      <vt:lpstr>Humorous Speech Contest</vt:lpstr>
      <vt:lpstr>Humorous Speech Contest</vt:lpstr>
      <vt:lpstr>Humorous Speech Contest</vt:lpstr>
      <vt:lpstr>Humorous Speech Contest</vt:lpstr>
      <vt:lpstr>Humorous Speech Contest</vt:lpstr>
      <vt:lpstr>Humorous Speech Contest</vt:lpstr>
      <vt:lpstr>Humorous Speech Contest</vt:lpstr>
      <vt:lpstr>Humorous Speech Contest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Akshay Singh</dc:creator>
  <cp:lastModifiedBy>Sharmin Italiya</cp:lastModifiedBy>
  <cp:revision>14</cp:revision>
  <dcterms:created xsi:type="dcterms:W3CDTF">2024-06-17T17:05:05Z</dcterms:created>
  <dcterms:modified xsi:type="dcterms:W3CDTF">2025-08-02T17:14:41Z</dcterms:modified>
</cp:coreProperties>
</file>